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3" r:id="rId2"/>
    <p:sldId id="317" r:id="rId3"/>
    <p:sldId id="318" r:id="rId4"/>
    <p:sldId id="365" r:id="rId5"/>
    <p:sldId id="341" r:id="rId6"/>
    <p:sldId id="366" r:id="rId7"/>
    <p:sldId id="368" r:id="rId8"/>
    <p:sldId id="369" r:id="rId9"/>
    <p:sldId id="367" r:id="rId10"/>
    <p:sldId id="370" r:id="rId11"/>
    <p:sldId id="371" r:id="rId12"/>
    <p:sldId id="343" r:id="rId13"/>
    <p:sldId id="372" r:id="rId14"/>
    <p:sldId id="344" r:id="rId15"/>
    <p:sldId id="345" r:id="rId16"/>
    <p:sldId id="346" r:id="rId17"/>
    <p:sldId id="358" r:id="rId18"/>
    <p:sldId id="363" r:id="rId19"/>
    <p:sldId id="347" r:id="rId20"/>
    <p:sldId id="348" r:id="rId21"/>
    <p:sldId id="374" r:id="rId22"/>
    <p:sldId id="349" r:id="rId23"/>
    <p:sldId id="377" r:id="rId24"/>
    <p:sldId id="375" r:id="rId25"/>
    <p:sldId id="376" r:id="rId26"/>
    <p:sldId id="383" r:id="rId27"/>
    <p:sldId id="384" r:id="rId28"/>
    <p:sldId id="385" r:id="rId29"/>
    <p:sldId id="379" r:id="rId30"/>
    <p:sldId id="386" r:id="rId31"/>
    <p:sldId id="391" r:id="rId32"/>
    <p:sldId id="380" r:id="rId33"/>
    <p:sldId id="387" r:id="rId34"/>
    <p:sldId id="388" r:id="rId35"/>
    <p:sldId id="381" r:id="rId36"/>
    <p:sldId id="392" r:id="rId37"/>
    <p:sldId id="382" r:id="rId38"/>
    <p:sldId id="389" r:id="rId39"/>
    <p:sldId id="390" r:id="rId40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7"/>
    <p:restoredTop sz="94621"/>
  </p:normalViewPr>
  <p:slideViewPr>
    <p:cSldViewPr>
      <p:cViewPr varScale="1">
        <p:scale>
          <a:sx n="163" d="100"/>
          <a:sy n="163" d="100"/>
        </p:scale>
        <p:origin x="2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05A58-C1D7-4916-8B05-AC438BFFFA7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>
                <a:latin typeface="Calibri" charset="0"/>
              </a:rPr>
              <a:t>Ruminations on the </a:t>
            </a:r>
            <a:br>
              <a:rPr lang="en-US" sz="3200" b="1">
                <a:latin typeface="Calibri" charset="0"/>
              </a:rPr>
            </a:br>
            <a:r>
              <a:rPr lang="en-US" sz="3200" b="1">
                <a:latin typeface="Calibri" charset="0"/>
              </a:rPr>
              <a:t>History of Video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Let’s Play Missile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76EBF-8A23-064C-9B3E-968CAE9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8139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Other popular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D76FC-5855-E54B-A341-943B8DBA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4934573" cy="3710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BE577-1A5B-AE49-AFD8-C661F53B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1676400"/>
            <a:ext cx="3265234" cy="371049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23EA4B-65B3-C44A-8E9B-45AA7A1E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5626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Burger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64B76D-0E3D-854D-96D8-53C811AA744C}"/>
              </a:ext>
            </a:extLst>
          </p:cNvPr>
          <p:cNvSpPr txBox="1">
            <a:spLocks/>
          </p:cNvSpPr>
          <p:nvPr/>
        </p:nvSpPr>
        <p:spPr bwMode="auto">
          <a:xfrm>
            <a:off x="6248400" y="5486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Zaxxon</a:t>
            </a:r>
            <a:endParaRPr lang="en-US" sz="28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7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2: Console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games largely mimicked designs of arcade games.</a:t>
            </a:r>
          </a:p>
          <a:p>
            <a:pPr lvl="1"/>
            <a:r>
              <a:rPr lang="en-US" dirty="0"/>
              <a:t>High scores, lives, game over, etc.</a:t>
            </a:r>
          </a:p>
          <a:p>
            <a:pPr lvl="1"/>
            <a:r>
              <a:rPr lang="en-US" dirty="0"/>
              <a:t>Many of these didn’t translate over to home console market real well.</a:t>
            </a:r>
          </a:p>
          <a:p>
            <a:pPr lvl="2"/>
            <a:r>
              <a:rPr lang="en-US" dirty="0"/>
              <a:t>Who cares if you have the high score when you are the only one playing in your house.</a:t>
            </a:r>
          </a:p>
          <a:p>
            <a:pPr lvl="2"/>
            <a:r>
              <a:rPr lang="en-US" dirty="0"/>
              <a:t>The designs of games didn’t update w/ the new setting.</a:t>
            </a:r>
          </a:p>
          <a:p>
            <a:pPr lvl="1"/>
            <a:r>
              <a:rPr lang="en-US" dirty="0"/>
              <a:t>The games were still fun, just not optimal design.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67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of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1979 through 1983, the video game industry was </a:t>
            </a:r>
            <a:r>
              <a:rPr lang="en-US" b="1" i="1" dirty="0"/>
              <a:t>booming</a:t>
            </a:r>
          </a:p>
          <a:p>
            <a:r>
              <a:rPr lang="en-US" dirty="0"/>
              <a:t>New consoles practically every year</a:t>
            </a:r>
          </a:p>
          <a:p>
            <a:pPr lvl="1"/>
            <a:r>
              <a:rPr lang="en-US" dirty="0"/>
              <a:t>Atari 2600, Atari 5200, </a:t>
            </a:r>
            <a:r>
              <a:rPr lang="en-US" dirty="0" err="1"/>
              <a:t>ColecoVision</a:t>
            </a:r>
            <a:r>
              <a:rPr lang="en-US" dirty="0"/>
              <a:t>, </a:t>
            </a:r>
            <a:r>
              <a:rPr lang="en-US" dirty="0" err="1"/>
              <a:t>Intellivision</a:t>
            </a:r>
            <a:r>
              <a:rPr lang="en-US" dirty="0"/>
              <a:t> (and all its clones), </a:t>
            </a:r>
            <a:r>
              <a:rPr lang="en-US" dirty="0" err="1"/>
              <a:t>Odessey</a:t>
            </a:r>
            <a:r>
              <a:rPr lang="en-US" dirty="0"/>
              <a:t>, </a:t>
            </a:r>
            <a:r>
              <a:rPr lang="en-US" dirty="0" err="1"/>
              <a:t>Vectrex</a:t>
            </a:r>
            <a:endParaRPr lang="en-US" dirty="0"/>
          </a:p>
          <a:p>
            <a:r>
              <a:rPr lang="en-US" dirty="0"/>
              <a:t>Startups were appearing all the time, pushing new titles consistently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48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1982, Atari was clearing $2B and was recognized as the fastest growing US company EVER</a:t>
            </a:r>
          </a:p>
          <a:p>
            <a:endParaRPr lang="en-US" dirty="0"/>
          </a:p>
          <a:p>
            <a:r>
              <a:rPr lang="en-US" dirty="0"/>
              <a:t>Microcomputers were starting to appear with reasonable prices</a:t>
            </a:r>
          </a:p>
          <a:p>
            <a:pPr lvl="1"/>
            <a:r>
              <a:rPr lang="en-US" dirty="0"/>
              <a:t>Like the C64 and the TRS80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86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it was too much of a good thing</a:t>
            </a:r>
          </a:p>
          <a:p>
            <a:r>
              <a:rPr lang="en-US" dirty="0"/>
              <a:t>Many of the games that came out were just terrible</a:t>
            </a:r>
          </a:p>
          <a:p>
            <a:r>
              <a:rPr lang="en-US" dirty="0"/>
              <a:t>The publishers had little to no control over the content</a:t>
            </a:r>
          </a:p>
          <a:p>
            <a:pPr lvl="1"/>
            <a:r>
              <a:rPr lang="en-US" dirty="0"/>
              <a:t>In fact, this is when Activision was founded as an offshoot of Atari because Atari wouldn’t pay royalties based on sales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31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many games came out that retailers ran out of shelf space</a:t>
            </a:r>
          </a:p>
          <a:p>
            <a:r>
              <a:rPr lang="en-US" dirty="0"/>
              <a:t>Games were discounted or sent back to publishers, who couldn’t pay the retailers for the unsold copies</a:t>
            </a:r>
          </a:p>
          <a:p>
            <a:r>
              <a:rPr lang="en-US" dirty="0"/>
              <a:t>Atari then published the “worst game ever”…</a:t>
            </a:r>
          </a:p>
          <a:p>
            <a:pPr lvl="1"/>
            <a:r>
              <a:rPr lang="en-US" dirty="0"/>
              <a:t>Actually, two worst games ever.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First: Pac Man (Atari 2600). 1982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561C4-67AA-F146-B5BA-02EB8626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74217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E.T.</a:t>
            </a:r>
          </a:p>
          <a:p>
            <a:r>
              <a:rPr lang="en-US" dirty="0"/>
              <a:t>Not only was it bad – it was also a movie license!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1026" name="Picture 2" descr="http://cdn0.vox-cdn.com/assets/4554361/ET-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24193"/>
            <a:ext cx="4600575" cy="25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ek.com/wp-content/uploads/2014/04/s_ET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11148"/>
            <a:ext cx="4423586" cy="26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1984, Atari had filed for bankruptcy</a:t>
            </a:r>
          </a:p>
          <a:p>
            <a:r>
              <a:rPr lang="en-US" dirty="0"/>
              <a:t>It was at this point that the emerging dominance in the new electronic entertainment market moved from the US to Japan</a:t>
            </a:r>
          </a:p>
          <a:p>
            <a:r>
              <a:rPr lang="en-US" dirty="0"/>
              <a:t>To a company known for making playing cards</a:t>
            </a:r>
          </a:p>
          <a:p>
            <a:r>
              <a:rPr lang="en-US" dirty="0"/>
              <a:t>Nintendo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0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797B33A-A2E7-4ECA-A855-2DA4E57440A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History of Games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What better way to learn the history of games, then to go through it and play old games!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Nintendo Seal of Quality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7" name="Content Placeholder 6" descr="th_Official_Nintendo_Seal_of_Qualit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15" r="-34615"/>
          <a:stretch>
            <a:fillRect/>
          </a:stretch>
        </p:blipFill>
        <p:spPr>
          <a:xfrm>
            <a:off x="838200" y="1295400"/>
            <a:ext cx="7737231" cy="4572000"/>
          </a:xfrm>
        </p:spPr>
      </p:pic>
    </p:spTree>
    <p:extLst>
      <p:ext uri="{BB962C8B-B14F-4D97-AF65-F5344CB8AC3E}">
        <p14:creationId xmlns:p14="http://schemas.microsoft.com/office/powerpoint/2010/main" val="99515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3 (1983-1986)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Famicon</a:t>
            </a:r>
            <a:r>
              <a:rPr lang="en-US" sz="2800" dirty="0">
                <a:latin typeface="Calibri" charset="0"/>
              </a:rPr>
              <a:t> (JP) / NES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4953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Master System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3 marked by the emergence of Japanese designers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CCAD2-B8F2-D646-A2AB-29D62FA5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4361410" cy="264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7D4A5-6137-8B4E-B112-413B39FD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350545"/>
            <a:ext cx="3970581" cy="21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You’re Playing With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 was introduced in 1985 and took over the US market in 1987</a:t>
            </a:r>
          </a:p>
          <a:p>
            <a:r>
              <a:rPr lang="en-US" dirty="0"/>
              <a:t>It’s safe to say that the NES saved the video game industry</a:t>
            </a:r>
          </a:p>
          <a:p>
            <a:r>
              <a:rPr lang="en-US" dirty="0"/>
              <a:t>This is partially due to the more meticulous nature in which Nintendo reviewed games before approving them</a:t>
            </a:r>
          </a:p>
          <a:p>
            <a:r>
              <a:rPr lang="en-US" dirty="0"/>
              <a:t>Also consider the franchises that were born during this time frame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01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Nintendo’s reaction to crash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marketed towards children</a:t>
            </a:r>
          </a:p>
          <a:p>
            <a:r>
              <a:rPr lang="en-US" dirty="0"/>
              <a:t>The NES seal of approval</a:t>
            </a:r>
          </a:p>
          <a:p>
            <a:r>
              <a:rPr lang="en-US" dirty="0"/>
              <a:t>The NES lockout chip:</a:t>
            </a:r>
          </a:p>
          <a:p>
            <a:pPr lvl="1"/>
            <a:r>
              <a:rPr lang="en-US" dirty="0"/>
              <a:t>People tried hard to get around this</a:t>
            </a:r>
          </a:p>
          <a:p>
            <a:pPr lvl="1"/>
            <a:r>
              <a:rPr lang="en-US" dirty="0"/>
              <a:t>Even fake lawsuits</a:t>
            </a:r>
          </a:p>
          <a:p>
            <a:r>
              <a:rPr lang="en-US" dirty="0"/>
              <a:t>A push towards game designs targeted more to home console market (see next slides)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7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Design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Designs start moving away from the arcade format (not fully)</a:t>
            </a:r>
          </a:p>
          <a:p>
            <a:pPr lvl="1"/>
            <a:r>
              <a:rPr lang="en-US" dirty="0"/>
              <a:t>Fewer instances of high scores, leaderboards, etc.</a:t>
            </a:r>
          </a:p>
          <a:p>
            <a:pPr lvl="1"/>
            <a:r>
              <a:rPr lang="en-US" dirty="0"/>
              <a:t>Most games still had lives and game overs, but this was to extend the life of the game by arbitrarily increasing difficulty.</a:t>
            </a:r>
          </a:p>
          <a:p>
            <a:pPr lvl="2"/>
            <a:r>
              <a:rPr lang="en-US" dirty="0"/>
              <a:t>Because the amount of content still somewhat low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7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became, for the first time, very </a:t>
            </a:r>
            <a:r>
              <a:rPr lang="en-US" b="1" i="1" dirty="0"/>
              <a:t>character driven</a:t>
            </a:r>
            <a:r>
              <a:rPr lang="en-US" dirty="0"/>
              <a:t> and </a:t>
            </a:r>
            <a:r>
              <a:rPr lang="en-US" b="1" i="1" dirty="0"/>
              <a:t>narrative driven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04FC4-D701-6048-BC5A-0E068F7E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11430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8EC6C-4B69-E142-9050-5DE2AF64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067050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F7081-42A4-F84E-A5C2-3B3ACE629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035300"/>
            <a:ext cx="1384300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FAC05-FEE6-2847-B315-0BFA16AC5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30734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SMB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the original Super Mario, Level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20103-05AA-A84C-A884-A6173951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Zelda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Zelda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8C6BE-60FB-BE40-ABA7-85C26FE0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019300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Zelda 1</a:t>
            </a:r>
            <a:r>
              <a:rPr lang="en-US" dirty="0"/>
              <a:t> – Still great today!</a:t>
            </a:r>
          </a:p>
          <a:p>
            <a:r>
              <a:rPr lang="en-US" b="1" i="1" u="sng" dirty="0"/>
              <a:t>Super Mario 1, 2, and 3</a:t>
            </a:r>
          </a:p>
          <a:p>
            <a:pPr lvl="1"/>
            <a:r>
              <a:rPr lang="en-US" dirty="0"/>
              <a:t>3 is definitely the must-play here. VERY polished.</a:t>
            </a:r>
          </a:p>
          <a:p>
            <a:r>
              <a:rPr lang="en-US" b="1" i="1" u="sng" dirty="0"/>
              <a:t>Mega Man</a:t>
            </a:r>
          </a:p>
          <a:p>
            <a:pPr lvl="1"/>
            <a:r>
              <a:rPr lang="en-US" dirty="0"/>
              <a:t>Any is fine, but I think 2 and 3 are the best</a:t>
            </a:r>
          </a:p>
          <a:p>
            <a:pPr lvl="1"/>
            <a:r>
              <a:rPr lang="en-US" dirty="0"/>
              <a:t>One of the first times you could choose your level</a:t>
            </a:r>
          </a:p>
          <a:p>
            <a:r>
              <a:rPr lang="en-US" b="1" i="1" u="sng" dirty="0"/>
              <a:t>Metroid</a:t>
            </a:r>
            <a:r>
              <a:rPr lang="en-US" dirty="0"/>
              <a:t> – Flawed, but laid the </a:t>
            </a:r>
            <a:r>
              <a:rPr lang="en-US" dirty="0" err="1"/>
              <a:t>metroidvania</a:t>
            </a:r>
            <a:r>
              <a:rPr lang="en-US" dirty="0"/>
              <a:t> foundation.</a:t>
            </a:r>
          </a:p>
          <a:p>
            <a:r>
              <a:rPr lang="en-US" b="1" i="1" dirty="0"/>
              <a:t>There is a reason these became franchises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39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4 (1988-1994)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38100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Super </a:t>
            </a:r>
            <a:r>
              <a:rPr lang="en-US" sz="2800" dirty="0" err="1">
                <a:latin typeface="Calibri" charset="0"/>
              </a:rPr>
              <a:t>Famicom</a:t>
            </a:r>
            <a:r>
              <a:rPr lang="en-US" sz="2800" dirty="0">
                <a:latin typeface="Calibri" charset="0"/>
              </a:rPr>
              <a:t> (JP) / Super Nintendo (SNES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52578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Genesis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4 featured upgrades in the design of large epic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C4830-1DF0-C743-9E7E-A405431B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67000"/>
            <a:ext cx="3659375" cy="1897996"/>
          </a:xfrm>
          <a:prstGeom prst="rect">
            <a:avLst/>
          </a:prstGeom>
        </p:spPr>
      </p:pic>
      <p:pic>
        <p:nvPicPr>
          <p:cNvPr id="1026" name="Picture 2" descr="Sega Genesis Player Pak">
            <a:extLst>
              <a:ext uri="{FF2B5EF4-FFF2-40B4-BE49-F238E27FC236}">
                <a16:creationId xmlns:a16="http://schemas.microsoft.com/office/drawing/2014/main" id="{5F6E3ACB-6991-EB4E-B0EE-84431A07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1" y="2466190"/>
            <a:ext cx="2816711" cy="28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9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099A9-C7FC-594F-8051-9AA38EC9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2600"/>
            <a:ext cx="4347640" cy="319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7698B-4FF0-F74E-87DC-8DE4FE22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0"/>
            <a:ext cx="3638497" cy="18435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sz="2800" dirty="0"/>
              <a:t>Games could finally be at an epic scale as envisioned.</a:t>
            </a:r>
          </a:p>
          <a:p>
            <a:pPr lvl="1"/>
            <a:r>
              <a:rPr lang="en-US" sz="2000" dirty="0"/>
              <a:t>Meant designers had to be more clever about teaching players how to play.</a:t>
            </a:r>
          </a:p>
          <a:p>
            <a:pPr lvl="1"/>
            <a:r>
              <a:rPr lang="en-US" sz="2000" dirty="0"/>
              <a:t>With more complex games, came more complex designs to ease players in.</a:t>
            </a:r>
          </a:p>
          <a:p>
            <a:pPr lvl="1"/>
            <a:r>
              <a:rPr lang="en-US" sz="2000" dirty="0"/>
              <a:t>SNES games defined what it meant to “teach the player” </a:t>
            </a:r>
          </a:p>
          <a:p>
            <a:endParaRPr lang="en-US" sz="2400" dirty="0"/>
          </a:p>
          <a:p>
            <a:r>
              <a:rPr lang="en-US" sz="2400" dirty="0"/>
              <a:t>Many genres were polished and defined in this generation</a:t>
            </a:r>
          </a:p>
          <a:p>
            <a:pPr lvl="1"/>
            <a:r>
              <a:rPr lang="en-US" sz="2000" dirty="0"/>
              <a:t>Super Metroid and the </a:t>
            </a:r>
            <a:r>
              <a:rPr lang="en-US" sz="2000" dirty="0" err="1"/>
              <a:t>metroidvania</a:t>
            </a:r>
            <a:r>
              <a:rPr lang="en-US" sz="2000" dirty="0"/>
              <a:t> design established</a:t>
            </a:r>
          </a:p>
          <a:p>
            <a:pPr lvl="1"/>
            <a:r>
              <a:rPr lang="en-US" sz="2000" dirty="0"/>
              <a:t>Zelda formula established</a:t>
            </a:r>
          </a:p>
          <a:p>
            <a:pPr lvl="1"/>
            <a:r>
              <a:rPr lang="en-US" sz="2000" dirty="0"/>
              <a:t>RPG progression systems refined in Chrono Trigger, Final Fantasy, etc.</a:t>
            </a:r>
          </a:p>
          <a:p>
            <a:pPr lvl="1"/>
            <a:r>
              <a:rPr lang="en-US" sz="2000" dirty="0"/>
              <a:t>Mario refined the level design of platformers.</a:t>
            </a:r>
          </a:p>
          <a:p>
            <a:r>
              <a:rPr lang="en-US" sz="2400" dirty="0"/>
              <a:t>Games could be less punitive. Enough content without needing the extended lifetime.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890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b="1" i="1" u="sng" dirty="0"/>
              <a:t>Super Metroid</a:t>
            </a:r>
            <a:r>
              <a:rPr lang="en-US" dirty="0"/>
              <a:t>: Defined </a:t>
            </a:r>
            <a:r>
              <a:rPr lang="en-US" dirty="0" err="1"/>
              <a:t>metroidvania</a:t>
            </a:r>
            <a:r>
              <a:rPr lang="en-US" dirty="0"/>
              <a:t> genre</a:t>
            </a:r>
          </a:p>
          <a:p>
            <a:r>
              <a:rPr lang="en-US" b="1" i="1" u="sng" dirty="0"/>
              <a:t>Super Mario World</a:t>
            </a:r>
            <a:r>
              <a:rPr lang="en-US" dirty="0"/>
              <a:t>: Polished the Mario formula and introduced Yoshi</a:t>
            </a:r>
          </a:p>
          <a:p>
            <a:r>
              <a:rPr lang="en-US" dirty="0"/>
              <a:t>RPGs (SNES might be best RPG system ever)</a:t>
            </a:r>
          </a:p>
          <a:p>
            <a:pPr lvl="1"/>
            <a:r>
              <a:rPr lang="en-US" b="1" i="1" u="sng" dirty="0"/>
              <a:t>Chrono Trigger</a:t>
            </a:r>
            <a:r>
              <a:rPr lang="en-US" dirty="0"/>
              <a:t>: One of the best! 13 endings!</a:t>
            </a:r>
          </a:p>
          <a:p>
            <a:pPr lvl="1"/>
            <a:r>
              <a:rPr lang="en-US" b="1" i="1" u="sng" dirty="0"/>
              <a:t>Final Fantasy 4,5,6</a:t>
            </a:r>
            <a:r>
              <a:rPr lang="en-US" dirty="0"/>
              <a:t>: Golden age (PS era good too)</a:t>
            </a:r>
          </a:p>
          <a:p>
            <a:r>
              <a:rPr lang="en-US" b="1" i="1" u="sng" dirty="0"/>
              <a:t>Link to the Past</a:t>
            </a:r>
            <a:r>
              <a:rPr lang="en-US" dirty="0"/>
              <a:t>: Established the Zelda formula</a:t>
            </a:r>
          </a:p>
          <a:p>
            <a:r>
              <a:rPr lang="en-US" dirty="0"/>
              <a:t>Fighters: </a:t>
            </a:r>
            <a:r>
              <a:rPr lang="en-US" b="1" i="1" u="sng" dirty="0"/>
              <a:t>Street Fighter 2</a:t>
            </a:r>
            <a:r>
              <a:rPr lang="en-US" dirty="0"/>
              <a:t> and </a:t>
            </a:r>
            <a:r>
              <a:rPr lang="en-US" b="1" i="1" u="sng" dirty="0"/>
              <a:t>Mortal </a:t>
            </a:r>
            <a:r>
              <a:rPr lang="en-US" b="1" i="1" u="sng" dirty="0" err="1"/>
              <a:t>Kombat</a:t>
            </a:r>
            <a:r>
              <a:rPr lang="en-US" b="1" i="1" u="sng" dirty="0"/>
              <a:t> 2/3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94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5 (1994-1999)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Nintendo 64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172200" y="49530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Sony </a:t>
            </a:r>
            <a:r>
              <a:rPr lang="en-US" sz="2800" kern="0" dirty="0" err="1">
                <a:latin typeface="Calibri" charset="0"/>
              </a:rPr>
              <a:t>Playstation</a:t>
            </a:r>
            <a:endParaRPr lang="en-US" sz="2800" kern="0" dirty="0">
              <a:latin typeface="Calibri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5 marked by the move to 3D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BBE33-FCCC-454F-852E-9FFFD2D2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667000"/>
            <a:ext cx="4784811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C79F-83A0-514B-BD52-51F2735A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33600"/>
            <a:ext cx="340049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n64:</a:t>
            </a:r>
          </a:p>
          <a:p>
            <a:r>
              <a:rPr lang="en-US" sz="2800" b="1" i="1" u="sng" dirty="0"/>
              <a:t>Super Mario 64</a:t>
            </a:r>
            <a:r>
              <a:rPr lang="en-US" sz="2800" dirty="0"/>
              <a:t>: Established the collect-a-thon style</a:t>
            </a:r>
          </a:p>
          <a:p>
            <a:r>
              <a:rPr lang="en-US" sz="2800" b="1" i="1" u="sng" dirty="0"/>
              <a:t>GoldenEye007</a:t>
            </a:r>
            <a:r>
              <a:rPr lang="en-US" sz="2800" dirty="0"/>
              <a:t>: Brought FPS to forefront. Established multiplayer FPS formula.</a:t>
            </a:r>
          </a:p>
          <a:p>
            <a:r>
              <a:rPr lang="en-US" sz="2800" b="1" i="1" u="sng" dirty="0"/>
              <a:t>Zelda Ocarina of Time</a:t>
            </a:r>
            <a:r>
              <a:rPr lang="en-US" sz="2800" dirty="0"/>
              <a:t>: Faithful translation of formula to 3D</a:t>
            </a:r>
          </a:p>
          <a:p>
            <a:r>
              <a:rPr lang="en-US" sz="2800" b="1" i="1" u="sng" dirty="0"/>
              <a:t>Super Smash Bros.</a:t>
            </a:r>
            <a:r>
              <a:rPr lang="en-US" sz="2800" dirty="0"/>
              <a:t>: Like nothing we had ever seen.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Playstation</a:t>
            </a:r>
            <a:r>
              <a:rPr lang="en-US" sz="2800" dirty="0"/>
              <a:t> 1:</a:t>
            </a:r>
          </a:p>
          <a:p>
            <a:r>
              <a:rPr lang="en-US" sz="2800" b="1" i="1" u="sng" dirty="0" err="1"/>
              <a:t>Castlevania</a:t>
            </a:r>
            <a:r>
              <a:rPr lang="en-US" sz="2800" b="1" i="1" u="sng" dirty="0"/>
              <a:t> Symphony of the Night</a:t>
            </a:r>
            <a:r>
              <a:rPr lang="en-US" sz="2800" dirty="0"/>
              <a:t>: established the “</a:t>
            </a:r>
            <a:r>
              <a:rPr lang="en-US" sz="2800" dirty="0" err="1"/>
              <a:t>vania</a:t>
            </a:r>
            <a:r>
              <a:rPr lang="en-US" sz="2800" dirty="0"/>
              <a:t>” part of </a:t>
            </a:r>
            <a:r>
              <a:rPr lang="en-US" sz="2800" dirty="0" err="1"/>
              <a:t>metroidvania</a:t>
            </a:r>
            <a:r>
              <a:rPr lang="en-US" sz="2800" dirty="0"/>
              <a:t> genre</a:t>
            </a:r>
          </a:p>
          <a:p>
            <a:r>
              <a:rPr lang="en-US" sz="2800" b="1" i="1" u="sng" dirty="0"/>
              <a:t>Metal Gear Solid</a:t>
            </a:r>
            <a:r>
              <a:rPr lang="en-US" sz="2800" dirty="0"/>
              <a:t>: Quintessential stealth game</a:t>
            </a:r>
          </a:p>
          <a:p>
            <a:r>
              <a:rPr lang="en-US" sz="2800" b="1" i="1" u="sng" dirty="0"/>
              <a:t>Final Fantasy 7-9</a:t>
            </a:r>
            <a:r>
              <a:rPr lang="en-US" sz="2800" dirty="0"/>
              <a:t>: Everyone likes 7, 9 is better.</a:t>
            </a:r>
          </a:p>
          <a:p>
            <a:r>
              <a:rPr lang="en-US" sz="2800" b="1" i="1" u="sng" dirty="0"/>
              <a:t>Tony Hawk’s Pro Skater 2</a:t>
            </a:r>
            <a:r>
              <a:rPr lang="en-US" sz="2800" dirty="0"/>
              <a:t>: Often cited as one of the best games ever made.</a:t>
            </a:r>
          </a:p>
          <a:p>
            <a:pPr lvl="1"/>
            <a:r>
              <a:rPr lang="en-US" sz="2400" dirty="0"/>
              <a:t>Former student from this class currently working on the remaster of this game!!!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4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6 (2000-2004)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48768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XBOX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705600" y="48006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GameCube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Microsoft enters market, PS2 best selling ever, GameCube flops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9F3079-8A68-6F4E-B603-919557511485}"/>
              </a:ext>
            </a:extLst>
          </p:cNvPr>
          <p:cNvSpPr txBox="1">
            <a:spLocks/>
          </p:cNvSpPr>
          <p:nvPr/>
        </p:nvSpPr>
        <p:spPr bwMode="auto">
          <a:xfrm>
            <a:off x="3733800" y="52578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Playstation</a:t>
            </a:r>
            <a:r>
              <a:rPr lang="en-US" sz="2800" kern="0" dirty="0">
                <a:latin typeface="Calibri" charset="0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2A201-1C86-4348-AFD1-A941FDA9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2918311" cy="2918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CC892-06E7-704E-A7CE-675406B9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10" y="2590800"/>
            <a:ext cx="3052165" cy="2295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FE36C-4826-6747-BD69-E4B01DF9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701" y="2723178"/>
            <a:ext cx="2607033" cy="21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are more familiar with this generation and beyond, so I won’t make recommendations here.</a:t>
            </a:r>
          </a:p>
          <a:p>
            <a:pPr lvl="1"/>
            <a:r>
              <a:rPr lang="en-US" sz="2000" dirty="0"/>
              <a:t>At this point, we see a lot of the game designs from the previous generations polished, increased in scale.</a:t>
            </a:r>
          </a:p>
          <a:p>
            <a:pPr lvl="1"/>
            <a:r>
              <a:rPr lang="en-US" sz="2000" dirty="0"/>
              <a:t>One big change is games start to become more and more cinematic, offering something closer to a Hollywood experience.</a:t>
            </a:r>
          </a:p>
          <a:p>
            <a:pPr lvl="1"/>
            <a:r>
              <a:rPr lang="en-US" sz="2000" dirty="0"/>
              <a:t>A lot of the franchises (FF, Mario, Zelda, etc.) start to get into a “flow” of using similar formulas with slight improvements over and over.</a:t>
            </a:r>
          </a:p>
          <a:p>
            <a:pPr lvl="1"/>
            <a:r>
              <a:rPr lang="en-US" sz="2000" dirty="0"/>
              <a:t>Open world games become more polished and popular (Grand Theft Auto, etc.)</a:t>
            </a:r>
          </a:p>
          <a:p>
            <a:pPr lvl="1"/>
            <a:r>
              <a:rPr lang="en-US" sz="2000" dirty="0"/>
              <a:t>…and much more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02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Generations 7 and 8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7 (2005 – 2012)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XBox360, PS3, Nintendo Wii / </a:t>
            </a:r>
            <a:r>
              <a:rPr lang="en-US" sz="2400" kern="0" dirty="0" err="1">
                <a:latin typeface="Calibri" charset="0"/>
              </a:rPr>
              <a:t>WiiU</a:t>
            </a: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endParaRPr lang="en-US" sz="28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8 (2013-2018)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PS4, Xbox One, Nintendo Switch</a:t>
            </a:r>
          </a:p>
          <a:p>
            <a:pPr lvl="1">
              <a:buFontTx/>
              <a:buChar char="-"/>
            </a:pP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...and many more to come.</a:t>
            </a:r>
          </a:p>
        </p:txBody>
      </p:sp>
    </p:spTree>
    <p:extLst>
      <p:ext uri="{BB962C8B-B14F-4D97-AF65-F5344CB8AC3E}">
        <p14:creationId xmlns:p14="http://schemas.microsoft.com/office/powerpoint/2010/main" val="168209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Handhelds!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(1989): </a:t>
            </a:r>
            <a:r>
              <a:rPr lang="en-US" sz="2400" kern="0" dirty="0" err="1">
                <a:latin typeface="Calibri" charset="0"/>
              </a:rPr>
              <a:t>Pokemon</a:t>
            </a:r>
            <a:r>
              <a:rPr lang="en-US" sz="2400" kern="0" dirty="0">
                <a:latin typeface="Calibri" charset="0"/>
              </a:rPr>
              <a:t> Red/Blue most notable maybe</a:t>
            </a:r>
          </a:p>
          <a:p>
            <a:pPr lvl="2">
              <a:buFontTx/>
              <a:buChar char="-"/>
            </a:pPr>
            <a:r>
              <a:rPr lang="en-US" sz="2000" kern="0" dirty="0">
                <a:latin typeface="Calibri" charset="0"/>
              </a:rPr>
              <a:t>Not first handheld by long shot but maybe first notable one.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Gear (1990): Sonic the Hedgehog!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Virtual Boy (1995)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Advance (2001)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Nintendo DS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PlayStation Portable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3DS, Vita, Nintendo Switch (2012-present)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…and many more!</a:t>
            </a:r>
          </a:p>
        </p:txBody>
      </p:sp>
    </p:spTree>
    <p:extLst>
      <p:ext uri="{BB962C8B-B14F-4D97-AF65-F5344CB8AC3E}">
        <p14:creationId xmlns:p14="http://schemas.microsoft.com/office/powerpoint/2010/main" val="154140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PC Gaming!!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PC gaming was happening throughout the console lifetime we discussed.</a:t>
            </a: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Notable PC Games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Civilization (1991 - present): Strategy, complex simulation, building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Doom (1993): First big, violent FPS game 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Warcraft / </a:t>
            </a:r>
            <a:r>
              <a:rPr lang="en-US" sz="1800" kern="0" dirty="0" err="1">
                <a:latin typeface="Calibri" charset="0"/>
              </a:rPr>
              <a:t>Starcraft</a:t>
            </a:r>
            <a:r>
              <a:rPr lang="en-US" sz="1800" kern="0" dirty="0">
                <a:latin typeface="Calibri" charset="0"/>
              </a:rPr>
              <a:t> (1994): Early real-time strategy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Tomb Raider (1996): Early exploration based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Diablo (1996): Early dungeon crawler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World of Warcraft (2004): Defined the MMO genre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Minecraft (2009): Not a game.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…and MANY more we don’t have space to list.</a:t>
            </a:r>
          </a:p>
        </p:txBody>
      </p:sp>
    </p:spTree>
    <p:extLst>
      <p:ext uri="{BB962C8B-B14F-4D97-AF65-F5344CB8AC3E}">
        <p14:creationId xmlns:p14="http://schemas.microsoft.com/office/powerpoint/2010/main" val="116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9D643-F858-834B-A643-89BBB500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5254"/>
            <a:ext cx="3882794" cy="242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E42A6-9079-7044-A521-89D033C8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6321"/>
            <a:ext cx="4038600" cy="24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Simple controls: one rotary wheel to move ”character” along one dimension</a:t>
            </a:r>
          </a:p>
          <a:p>
            <a:pPr lvl="1"/>
            <a:r>
              <a:rPr lang="en-US" dirty="0"/>
              <a:t>VERY simple game loop. Play round -&gt; count score</a:t>
            </a:r>
          </a:p>
          <a:p>
            <a:pPr lvl="1"/>
            <a:r>
              <a:rPr lang="en-US" dirty="0"/>
              <a:t>Rudimentary graphics (amazing at the time)!</a:t>
            </a:r>
          </a:p>
          <a:p>
            <a:pPr lvl="1"/>
            <a:endParaRPr lang="en-US" dirty="0"/>
          </a:p>
          <a:p>
            <a:r>
              <a:rPr lang="en-US" dirty="0"/>
              <a:t>Other notes:</a:t>
            </a:r>
          </a:p>
          <a:p>
            <a:pPr lvl="1"/>
            <a:r>
              <a:rPr lang="en-US" dirty="0"/>
              <a:t>Mostly marketed towards adults</a:t>
            </a:r>
          </a:p>
          <a:p>
            <a:pPr lvl="1"/>
            <a:r>
              <a:rPr lang="en-US" dirty="0"/>
              <a:t>Extremely popular despite simplicity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0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87225" y="5181600"/>
            <a:ext cx="3505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Space Invaders (1978)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4DDB7-8BD3-2B45-8948-4F5FB12CC090}"/>
              </a:ext>
            </a:extLst>
          </p:cNvPr>
          <p:cNvSpPr txBox="1">
            <a:spLocks/>
          </p:cNvSpPr>
          <p:nvPr/>
        </p:nvSpPr>
        <p:spPr bwMode="auto">
          <a:xfrm>
            <a:off x="5486400" y="51816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Galaxian</a:t>
            </a:r>
            <a:r>
              <a:rPr lang="en-US" sz="2800" kern="0" dirty="0">
                <a:latin typeface="Calibri" charset="0"/>
              </a:rPr>
              <a:t> (1979)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9631-BE89-234F-9696-F43F2D2F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1" y="2060551"/>
            <a:ext cx="3958199" cy="2968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B62D3-D037-F94F-BA8C-1638CEC1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2060551"/>
            <a:ext cx="3958199" cy="29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1143000" y="54483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PacMan</a:t>
            </a:r>
            <a:r>
              <a:rPr lang="en-US" sz="2800" kern="0" dirty="0">
                <a:latin typeface="Calibri" charset="0"/>
              </a:rPr>
              <a:t> (1980)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40650-F589-C442-99C5-CFD40E488DD4}"/>
              </a:ext>
            </a:extLst>
          </p:cNvPr>
          <p:cNvSpPr txBox="1">
            <a:spLocks/>
          </p:cNvSpPr>
          <p:nvPr/>
        </p:nvSpPr>
        <p:spPr bwMode="auto">
          <a:xfrm>
            <a:off x="5462195" y="5448300"/>
            <a:ext cx="327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Donkey Kong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3FE-9FEB-D54E-B8CD-1E0799D9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1" r="19640"/>
          <a:stretch/>
        </p:blipFill>
        <p:spPr>
          <a:xfrm>
            <a:off x="769172" y="1684468"/>
            <a:ext cx="3048000" cy="376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89D4-0DC6-564F-8271-C3096A45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72" y="1863654"/>
            <a:ext cx="4423928" cy="33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7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More advanced controls. Introduced joystick plus 1 or 2 action buttons</a:t>
            </a:r>
          </a:p>
          <a:p>
            <a:pPr lvl="1"/>
            <a:r>
              <a:rPr lang="en-US" dirty="0"/>
              <a:t>Colorful displays and animations</a:t>
            </a:r>
          </a:p>
          <a:p>
            <a:pPr lvl="1"/>
            <a:endParaRPr lang="en-US" dirty="0"/>
          </a:p>
          <a:p>
            <a:r>
              <a:rPr lang="en-US" dirty="0"/>
              <a:t>Design heavily influenced by arcade culture</a:t>
            </a:r>
          </a:p>
          <a:p>
            <a:pPr lvl="1"/>
            <a:r>
              <a:rPr lang="en-US" dirty="0"/>
              <a:t>Focused on lives, game overs, high scores</a:t>
            </a:r>
          </a:p>
          <a:p>
            <a:pPr lvl="1"/>
            <a:r>
              <a:rPr lang="en-US" dirty="0"/>
              <a:t>Social aspect of high score lists</a:t>
            </a:r>
          </a:p>
          <a:p>
            <a:pPr lvl="1"/>
            <a:r>
              <a:rPr lang="en-US" dirty="0"/>
              <a:t>Difficult / few lives to encourage feeding quarters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066800" y="51054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ColecoVision</a:t>
            </a:r>
            <a:endParaRPr lang="en-US" sz="2800" dirty="0">
              <a:latin typeface="Calibri" charset="0"/>
            </a:endParaRP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248400" y="50292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2600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2 also contained a HUGE console market</a:t>
            </a:r>
          </a:p>
        </p:txBody>
      </p:sp>
      <p:pic>
        <p:nvPicPr>
          <p:cNvPr id="7" name="Picture 2" descr="http://www.colecovision.dk/images/colecovision-sgm-opcode.jpg">
            <a:extLst>
              <a:ext uri="{FF2B5EF4-FFF2-40B4-BE49-F238E27FC236}">
                <a16:creationId xmlns:a16="http://schemas.microsoft.com/office/drawing/2014/main" id="{F3C74E7F-B29C-4343-B95A-6CED7DF0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0" y="2133600"/>
            <a:ext cx="4403240" cy="26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256D2B-60A7-4341-897C-8CCD981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133600"/>
            <a:ext cx="4177443" cy="24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67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</TotalTime>
  <Words>1636</Words>
  <Application>Microsoft Macintosh PowerPoint</Application>
  <PresentationFormat>On-screen Show (4:3)</PresentationFormat>
  <Paragraphs>244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ＭＳ Ｐゴシック</vt:lpstr>
      <vt:lpstr>Arial</vt:lpstr>
      <vt:lpstr>Calibri</vt:lpstr>
      <vt:lpstr>Blank Presentation</vt:lpstr>
      <vt:lpstr>Ruminations on the  History of Video Game Design</vt:lpstr>
      <vt:lpstr>History of Games</vt:lpstr>
      <vt:lpstr>Generation 1 (1967-1975)</vt:lpstr>
      <vt:lpstr>Generation 1 (1967-1975)</vt:lpstr>
      <vt:lpstr>Generation 1 (1967-1975)</vt:lpstr>
      <vt:lpstr>Generation 2 (1977-1983)</vt:lpstr>
      <vt:lpstr>Generation 2 (1977-1983)</vt:lpstr>
      <vt:lpstr>Generation 1 (1967-1975)</vt:lpstr>
      <vt:lpstr>Generation 2 (1977-1983)</vt:lpstr>
      <vt:lpstr>Generation 2 (1977-1983)</vt:lpstr>
      <vt:lpstr>Generation 2 (1977-1983)</vt:lpstr>
      <vt:lpstr>Gen 2: Console Market</vt:lpstr>
      <vt:lpstr>The Stage of History</vt:lpstr>
      <vt:lpstr>The World of Balance</vt:lpstr>
      <vt:lpstr>The World of Ruin</vt:lpstr>
      <vt:lpstr>The World of Ruin</vt:lpstr>
      <vt:lpstr>The World of Ruin</vt:lpstr>
      <vt:lpstr>The World of Ruin</vt:lpstr>
      <vt:lpstr>The World of Ruin</vt:lpstr>
      <vt:lpstr>The Nintendo Seal of Quality</vt:lpstr>
      <vt:lpstr>Generation 3 (1983-1986)</vt:lpstr>
      <vt:lpstr>Now You’re Playing With Power</vt:lpstr>
      <vt:lpstr>Nintendo’s reaction to crash</vt:lpstr>
      <vt:lpstr>Gen 3: Design Changes</vt:lpstr>
      <vt:lpstr>Gen 3: Features</vt:lpstr>
      <vt:lpstr>Gen 3: Let’s Play SMB</vt:lpstr>
      <vt:lpstr>Gen 3: Let’s Play Zelda 1</vt:lpstr>
      <vt:lpstr>Gen 3: Games I Recommend</vt:lpstr>
      <vt:lpstr>Generation 4 (1988-1994)</vt:lpstr>
      <vt:lpstr>Gen 4: Features</vt:lpstr>
      <vt:lpstr>Gen 4: Games I Recommend</vt:lpstr>
      <vt:lpstr>Generation 5 (1994-1999)</vt:lpstr>
      <vt:lpstr>Gen 5: Games I Recommend</vt:lpstr>
      <vt:lpstr>Gen 5: Games I Recommend</vt:lpstr>
      <vt:lpstr>Generation 6 (2000-2004)</vt:lpstr>
      <vt:lpstr>Gen 6 and beyond</vt:lpstr>
      <vt:lpstr>Generations 7 and 8</vt:lpstr>
      <vt:lpstr>Things I left out!!</vt:lpstr>
      <vt:lpstr>Things I left out!!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921</cp:revision>
  <cp:lastPrinted>2009-09-22T17:08:35Z</cp:lastPrinted>
  <dcterms:created xsi:type="dcterms:W3CDTF">2010-02-08T00:29:22Z</dcterms:created>
  <dcterms:modified xsi:type="dcterms:W3CDTF">2020-08-26T18:40:29Z</dcterms:modified>
</cp:coreProperties>
</file>